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86" r:id="rId3"/>
    <p:sldId id="287" r:id="rId4"/>
    <p:sldId id="304" r:id="rId5"/>
    <p:sldId id="293" r:id="rId6"/>
    <p:sldId id="299" r:id="rId7"/>
    <p:sldId id="300" r:id="rId8"/>
    <p:sldId id="301" r:id="rId9"/>
    <p:sldId id="302" r:id="rId10"/>
    <p:sldId id="303" r:id="rId11"/>
    <p:sldId id="305" r:id="rId12"/>
  </p:sldIdLst>
  <p:sldSz cx="9144000" cy="6858000" type="screen4x3"/>
  <p:notesSz cx="9979025" cy="68341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FFA7"/>
    <a:srgbClr val="66FF33"/>
    <a:srgbClr val="D6FFC9"/>
    <a:srgbClr val="B9FFA3"/>
    <a:srgbClr val="FFFFCC"/>
    <a:srgbClr val="CBECFD"/>
    <a:srgbClr val="FFF3F3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22" autoAdjust="0"/>
    <p:restoredTop sz="94586" autoAdjust="0"/>
  </p:normalViewPr>
  <p:slideViewPr>
    <p:cSldViewPr snapToGrid="0" snapToObjects="1">
      <p:cViewPr>
        <p:scale>
          <a:sx n="60" d="100"/>
          <a:sy n="60" d="100"/>
        </p:scale>
        <p:origin x="-118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</a:t>
          </a:r>
          <a:r>
            <a:rPr lang="en-ZA" sz="1800" b="1" smtClean="0">
              <a:latin typeface="Futura Md BT" panose="020B0602020204020303" pitchFamily="34" charset="0"/>
            </a:rPr>
            <a:t>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 custLinFactNeighborX="-398" custLinFactNeighborY="15424"/>
      <dgm:spPr/>
      <dgm:t>
        <a:bodyPr/>
        <a:lstStyle/>
        <a:p>
          <a:endParaRPr lang="en-ZA"/>
        </a:p>
      </dgm:t>
    </dgm:pt>
  </dgm:ptLst>
  <dgm:cxnLst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CB93AFC1-565B-4ECE-B75D-32EDF87DD5DF}" type="presOf" srcId="{896C3A8B-25EE-41A5-A1E2-2A779F3BAE3F}" destId="{CE847B37-6D19-43E3-9659-EF7C62624C23}" srcOrd="0" destOrd="0" presId="urn:microsoft.com/office/officeart/2005/8/layout/process4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86F480E4-D667-4A4A-B384-2E6CAFCAF806}" type="presOf" srcId="{4CBF7E20-D64E-4E48-A472-65A1F5AF0988}" destId="{8EC21FBD-A0F6-4ED3-A6EE-0A269359EB7D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D31F7A6E-4FD8-40E4-9DA1-B11A61779482}" type="presOf" srcId="{C1A3A27D-4A8C-4DAD-A0C7-5EF26219D65B}" destId="{92CCB063-EC91-44E7-A15E-FF8A4C4DDC86}" srcOrd="0" destOrd="0" presId="urn:microsoft.com/office/officeart/2005/8/layout/process4"/>
    <dgm:cxn modelId="{7FF7D447-60F9-43CB-B9C8-A6CFF5199F00}" type="presOf" srcId="{6F5C4B9F-D09D-4FAF-AC9F-46B9A2CF75D6}" destId="{C24F73F5-020C-4D9E-A3C5-4C2BA88EFC25}" srcOrd="0" destOrd="0" presId="urn:microsoft.com/office/officeart/2005/8/layout/process4"/>
    <dgm:cxn modelId="{582710AA-4950-459E-A64A-62565BE63DA3}" type="presOf" srcId="{9AED3A25-822F-4109-9147-762E40ADD92D}" destId="{BE226595-BDD5-4A89-9E52-91E0982E75EE}" srcOrd="0" destOrd="0" presId="urn:microsoft.com/office/officeart/2005/8/layout/process4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5F3B8FC8-86CA-452E-882F-B8E41497A06C}" type="presOf" srcId="{E1E3DE66-05C7-4290-815D-84E598EFC8CB}" destId="{70AEE6A4-CEC1-4D17-B16E-A6AB76F82B57}" srcOrd="0" destOrd="0" presId="urn:microsoft.com/office/officeart/2005/8/layout/process4"/>
    <dgm:cxn modelId="{D983A989-A664-4F3C-96B1-51EC26F3B51D}" type="presOf" srcId="{97AC5849-DBA3-4490-97D0-497614889A9B}" destId="{A19471C5-63D2-42A3-BF3A-7D30636113F1}" srcOrd="0" destOrd="0" presId="urn:microsoft.com/office/officeart/2005/8/layout/process4"/>
    <dgm:cxn modelId="{1FE844B6-3B1B-4E02-BB04-85E68FA7A084}" type="presOf" srcId="{84B4CD7A-1476-43A1-89C7-1F11321FDED9}" destId="{684C944B-3E90-4D4E-8425-19E06C996C1F}" srcOrd="0" destOrd="0" presId="urn:microsoft.com/office/officeart/2005/8/layout/process4"/>
    <dgm:cxn modelId="{0B1F628F-5E8E-4AC7-A910-37C504CF94D2}" type="presParOf" srcId="{BE226595-BDD5-4A89-9E52-91E0982E75EE}" destId="{F6CA72E2-AEDB-4FF5-97F7-38CAB940D073}" srcOrd="0" destOrd="0" presId="urn:microsoft.com/office/officeart/2005/8/layout/process4"/>
    <dgm:cxn modelId="{B15DF390-DA68-4E0B-A8AF-65CCEA3BDFE8}" type="presParOf" srcId="{F6CA72E2-AEDB-4FF5-97F7-38CAB940D073}" destId="{70AEE6A4-CEC1-4D17-B16E-A6AB76F82B57}" srcOrd="0" destOrd="0" presId="urn:microsoft.com/office/officeart/2005/8/layout/process4"/>
    <dgm:cxn modelId="{7536CA87-FDC6-466E-AC45-B2C175B580FA}" type="presParOf" srcId="{BE226595-BDD5-4A89-9E52-91E0982E75EE}" destId="{584F341E-D44E-406D-AD7D-E65E27EC4838}" srcOrd="1" destOrd="0" presId="urn:microsoft.com/office/officeart/2005/8/layout/process4"/>
    <dgm:cxn modelId="{FFCD1168-2566-4818-9CF4-52CF6E1E4FF9}" type="presParOf" srcId="{BE226595-BDD5-4A89-9E52-91E0982E75EE}" destId="{50670C99-2611-40F6-8A68-7C1EFD92F31D}" srcOrd="2" destOrd="0" presId="urn:microsoft.com/office/officeart/2005/8/layout/process4"/>
    <dgm:cxn modelId="{2FAC2F34-4748-4DF0-9E8B-F1FC333D6CE5}" type="presParOf" srcId="{50670C99-2611-40F6-8A68-7C1EFD92F31D}" destId="{92CCB063-EC91-44E7-A15E-FF8A4C4DDC86}" srcOrd="0" destOrd="0" presId="urn:microsoft.com/office/officeart/2005/8/layout/process4"/>
    <dgm:cxn modelId="{74C87017-9627-438D-A3AC-63A3FD4BA992}" type="presParOf" srcId="{BE226595-BDD5-4A89-9E52-91E0982E75EE}" destId="{297CA12C-60B8-4C21-BCB1-54AD05DCE368}" srcOrd="3" destOrd="0" presId="urn:microsoft.com/office/officeart/2005/8/layout/process4"/>
    <dgm:cxn modelId="{965E3BDD-BDAD-4F19-A5A8-D7F719FD59C2}" type="presParOf" srcId="{BE226595-BDD5-4A89-9E52-91E0982E75EE}" destId="{21BDCA20-281C-467D-B92C-5113DB390AA1}" srcOrd="4" destOrd="0" presId="urn:microsoft.com/office/officeart/2005/8/layout/process4"/>
    <dgm:cxn modelId="{4FEDE563-B000-43EF-A51E-BE20E5FCFF4B}" type="presParOf" srcId="{21BDCA20-281C-467D-B92C-5113DB390AA1}" destId="{8EC21FBD-A0F6-4ED3-A6EE-0A269359EB7D}" srcOrd="0" destOrd="0" presId="urn:microsoft.com/office/officeart/2005/8/layout/process4"/>
    <dgm:cxn modelId="{AF7740E4-A927-47BD-B827-B4EA614A92FA}" type="presParOf" srcId="{BE226595-BDD5-4A89-9E52-91E0982E75EE}" destId="{5097D5B9-3430-4A07-9E40-D9E94BDEE240}" srcOrd="5" destOrd="0" presId="urn:microsoft.com/office/officeart/2005/8/layout/process4"/>
    <dgm:cxn modelId="{FFB04A20-D2CC-496A-B016-16474C54A163}" type="presParOf" srcId="{BE226595-BDD5-4A89-9E52-91E0982E75EE}" destId="{2A495611-773A-4F51-9364-B1681ECA25FA}" srcOrd="6" destOrd="0" presId="urn:microsoft.com/office/officeart/2005/8/layout/process4"/>
    <dgm:cxn modelId="{E1AD636D-2F36-4FCB-8AA2-8B423C0B8A1D}" type="presParOf" srcId="{2A495611-773A-4F51-9364-B1681ECA25FA}" destId="{684C944B-3E90-4D4E-8425-19E06C996C1F}" srcOrd="0" destOrd="0" presId="urn:microsoft.com/office/officeart/2005/8/layout/process4"/>
    <dgm:cxn modelId="{E026EDCB-5B85-4BFE-BA6B-E23C4F775BE6}" type="presParOf" srcId="{BE226595-BDD5-4A89-9E52-91E0982E75EE}" destId="{A7E43AD8-17D8-4C03-A826-782735C63681}" srcOrd="7" destOrd="0" presId="urn:microsoft.com/office/officeart/2005/8/layout/process4"/>
    <dgm:cxn modelId="{4AD48E85-B50A-42B5-8151-0FEA9C955702}" type="presParOf" srcId="{BE226595-BDD5-4A89-9E52-91E0982E75EE}" destId="{3F5146D1-6322-414E-8A5B-CD1D8B627F80}" srcOrd="8" destOrd="0" presId="urn:microsoft.com/office/officeart/2005/8/layout/process4"/>
    <dgm:cxn modelId="{10B6E04D-2772-4D00-A53A-3B38BC8131E6}" type="presParOf" srcId="{3F5146D1-6322-414E-8A5B-CD1D8B627F80}" destId="{C24F73F5-020C-4D9E-A3C5-4C2BA88EFC25}" srcOrd="0" destOrd="0" presId="urn:microsoft.com/office/officeart/2005/8/layout/process4"/>
    <dgm:cxn modelId="{20CE1E25-9565-470B-B7F3-E9EE640D4785}" type="presParOf" srcId="{BE226595-BDD5-4A89-9E52-91E0982E75EE}" destId="{A9FAE2C3-0D20-4E3C-AC7D-04F296E91870}" srcOrd="9" destOrd="0" presId="urn:microsoft.com/office/officeart/2005/8/layout/process4"/>
    <dgm:cxn modelId="{0C1826B3-FE8D-4F04-9A93-C8995D165E65}" type="presParOf" srcId="{BE226595-BDD5-4A89-9E52-91E0982E75EE}" destId="{A8D08FC3-53F6-4B81-B5E6-85162866632A}" srcOrd="10" destOrd="0" presId="urn:microsoft.com/office/officeart/2005/8/layout/process4"/>
    <dgm:cxn modelId="{AB9EF9FA-0E7E-49EA-9CDA-CAEFC55503DB}" type="presParOf" srcId="{A8D08FC3-53F6-4B81-B5E6-85162866632A}" destId="{CE847B37-6D19-43E3-9659-EF7C62624C23}" srcOrd="0" destOrd="0" presId="urn:microsoft.com/office/officeart/2005/8/layout/process4"/>
    <dgm:cxn modelId="{4D378C68-28AB-4846-B462-ED1247858B61}" type="presParOf" srcId="{BE226595-BDD5-4A89-9E52-91E0982E75EE}" destId="{1C05CC98-07E3-4270-9A50-5ECF1344C4FF}" srcOrd="11" destOrd="0" presId="urn:microsoft.com/office/officeart/2005/8/layout/process4"/>
    <dgm:cxn modelId="{32671D7F-52BF-4F09-8D71-F16168D8200D}" type="presParOf" srcId="{BE226595-BDD5-4A89-9E52-91E0982E75EE}" destId="{6D22C6EC-C3D1-413B-BDAD-C210E11642B7}" srcOrd="12" destOrd="0" presId="urn:microsoft.com/office/officeart/2005/8/layout/process4"/>
    <dgm:cxn modelId="{5035B92B-9951-41E1-8936-77318FD03FD0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F9BD9-4F99-411D-B4DD-81A19938A546}" type="datetimeFigureOut">
              <a:rPr lang="en-ZA" smtClean="0"/>
              <a:pPr/>
              <a:t>2014/03/13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E8E9-62DC-42B5-A500-FD402CE1237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276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2472" y="0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CAB3CB-B4D9-4C55-9067-72DBAF743801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7903" y="3246239"/>
            <a:ext cx="7983220" cy="30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2472" y="6491293"/>
            <a:ext cx="4324244" cy="3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F20A31-D0AE-4937-9865-DAC31C9753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164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37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07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702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34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766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46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14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53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061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/>
              <a:pPr/>
              <a:t>3/13/2014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317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261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13953" y="2224950"/>
            <a:ext cx="830419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NON-ECOLOGICAL WATER QUALITY: CONSEQUENCES TO SCENARIOS</a:t>
            </a:r>
          </a:p>
          <a:p>
            <a:pPr eaLnBrk="1" hangingPunct="1"/>
            <a:endParaRPr lang="en-US" altLang="en-US" sz="20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Futura Md BT" panose="020B0602020204020303" pitchFamily="34" charset="0"/>
              </a:rPr>
              <a:t>Presented by:</a:t>
            </a:r>
          </a:p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Patsy Scherman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Scherman Colloty &amp; Associates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3 April 2014</a:t>
            </a:r>
            <a:endParaRPr lang="en-US" altLang="en-US" sz="32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30500" y="819978"/>
            <a:ext cx="5816600" cy="54506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140590"/>
            <a:ext cx="9017876" cy="1143000"/>
          </a:xfrm>
        </p:spPr>
        <p:txBody>
          <a:bodyPr/>
          <a:lstStyle/>
          <a:p>
            <a:r>
              <a:rPr lang="en-ZA" sz="2800" b="1" dirty="0">
                <a:solidFill>
                  <a:schemeClr val="bg1"/>
                </a:solidFill>
                <a:latin typeface="Futura Md BT"/>
              </a:rPr>
              <a:t>LETABA </a:t>
            </a:r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RIVER: KRUGER NATIONAL PARK (EWR 7)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88" y="1092739"/>
            <a:ext cx="1089660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505914" y="2017798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665482" y="1840423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/>
              <a:t>CS / </a:t>
            </a:r>
            <a:r>
              <a:rPr lang="en-ZA" b="1" dirty="0" err="1" smtClean="0"/>
              <a:t>Sc</a:t>
            </a:r>
            <a:r>
              <a:rPr lang="en-ZA" b="1" dirty="0" smtClean="0"/>
              <a:t> 10</a:t>
            </a:r>
          </a:p>
          <a:p>
            <a:endParaRPr lang="en-ZA" b="1" dirty="0"/>
          </a:p>
        </p:txBody>
      </p:sp>
      <p:sp>
        <p:nvSpPr>
          <p:cNvPr id="26" name="Rectangle 25"/>
          <p:cNvSpPr/>
          <p:nvPr/>
        </p:nvSpPr>
        <p:spPr>
          <a:xfrm>
            <a:off x="2700834" y="817469"/>
            <a:ext cx="5187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>
                <a:cs typeface="Arial" pitchFamily="34" charset="0"/>
              </a:rPr>
              <a:t>Site location</a:t>
            </a:r>
          </a:p>
          <a:p>
            <a:r>
              <a:rPr lang="en-ZA" dirty="0" err="1" smtClean="0">
                <a:cs typeface="Arial" pitchFamily="34" charset="0"/>
              </a:rPr>
              <a:t>Letaba</a:t>
            </a:r>
            <a:r>
              <a:rPr lang="en-ZA" dirty="0" smtClean="0">
                <a:cs typeface="Arial" pitchFamily="34" charset="0"/>
              </a:rPr>
              <a:t> River</a:t>
            </a:r>
            <a:r>
              <a:rPr lang="en-ZA" dirty="0">
                <a:cs typeface="Arial" pitchFamily="34" charset="0"/>
              </a:rPr>
              <a:t>: </a:t>
            </a:r>
            <a:r>
              <a:rPr lang="en-ZA" dirty="0" smtClean="0">
                <a:cs typeface="Arial" pitchFamily="34" charset="0"/>
              </a:rPr>
              <a:t>B83D-00255, KNP.</a:t>
            </a:r>
            <a:endParaRPr lang="en-ZA" dirty="0">
              <a:cs typeface="Arial" pitchFamily="34" charset="0"/>
            </a:endParaRPr>
          </a:p>
          <a:p>
            <a:r>
              <a:rPr lang="en-ZA" dirty="0" smtClean="0">
                <a:cs typeface="Arial" pitchFamily="34" charset="0"/>
              </a:rPr>
              <a:t>Reach including EWR 7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2700834" y="2117841"/>
            <a:ext cx="45416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smtClean="0"/>
              <a:t>user</a:t>
            </a:r>
          </a:p>
          <a:p>
            <a:r>
              <a:rPr lang="en-ZA" dirty="0" smtClean="0"/>
              <a:t>National Park so conservation +</a:t>
            </a:r>
          </a:p>
          <a:p>
            <a:r>
              <a:rPr lang="en-ZA" dirty="0" smtClean="0"/>
              <a:t>biodiversity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2664372" y="3350404"/>
            <a:ext cx="331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err="1"/>
              <a:t>wq</a:t>
            </a:r>
            <a:r>
              <a:rPr lang="en-ZA" b="1" u="sng" dirty="0"/>
              <a:t> </a:t>
            </a:r>
            <a:r>
              <a:rPr lang="en-ZA" b="1" u="sng" dirty="0" smtClean="0"/>
              <a:t>driver</a:t>
            </a:r>
          </a:p>
          <a:p>
            <a:r>
              <a:rPr lang="en-ZA" dirty="0" smtClean="0"/>
              <a:t>Nutrients, salt, turbidity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505914" y="2255922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707962" y="2183252"/>
            <a:ext cx="158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/>
              <a:t>Sc</a:t>
            </a:r>
            <a:r>
              <a:rPr lang="en-ZA" b="1" dirty="0" smtClean="0"/>
              <a:t> 3,5,6,9</a:t>
            </a:r>
          </a:p>
          <a:p>
            <a:endParaRPr lang="en-ZA" b="1" dirty="0"/>
          </a:p>
        </p:txBody>
      </p:sp>
      <p:sp>
        <p:nvSpPr>
          <p:cNvPr id="12" name="Rectangle 11"/>
          <p:cNvSpPr/>
          <p:nvPr/>
        </p:nvSpPr>
        <p:spPr>
          <a:xfrm>
            <a:off x="2664372" y="42962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u="sng" dirty="0"/>
              <a:t>Current State </a:t>
            </a:r>
          </a:p>
          <a:p>
            <a:r>
              <a:rPr lang="en-ZA" dirty="0" smtClean="0"/>
              <a:t>Good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2664372" y="5107207"/>
            <a:ext cx="647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Sc10 maintains CS.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All </a:t>
            </a:r>
            <a:r>
              <a:rPr lang="en-ZA" b="1" dirty="0">
                <a:solidFill>
                  <a:srgbClr val="FF0000"/>
                </a:solidFill>
              </a:rPr>
              <a:t>other scenarios slightly </a:t>
            </a:r>
            <a:r>
              <a:rPr lang="en-ZA" b="1" dirty="0" smtClean="0">
                <a:solidFill>
                  <a:srgbClr val="FF0000"/>
                </a:solidFill>
              </a:rPr>
              <a:t>worse than CS.</a:t>
            </a:r>
          </a:p>
        </p:txBody>
      </p:sp>
    </p:spTree>
    <p:extLst>
      <p:ext uri="{BB962C8B-B14F-4D97-AF65-F5344CB8AC3E}">
        <p14:creationId xmlns:p14="http://schemas.microsoft.com/office/powerpoint/2010/main" xmlns="" val="409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819978"/>
            <a:ext cx="8699500" cy="54506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Futura Md BT" panose="020B06020202040203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52"/>
            <a:ext cx="8229600" cy="592465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CONCLUSIONS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26117"/>
            <a:ext cx="8724900" cy="503834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Futura Md BT" panose="020B0602020204020303" pitchFamily="34" charset="0"/>
              </a:rPr>
              <a:t>Ranking of scenarios per RU not undertaken due to: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b="1" dirty="0" smtClean="0">
                <a:latin typeface="Futura Md BT" panose="020B0602020204020303" pitchFamily="34" charset="0"/>
              </a:rPr>
              <a:t>small </a:t>
            </a:r>
            <a:r>
              <a:rPr lang="en-GB" sz="2400" b="1" dirty="0">
                <a:latin typeface="Futura Md BT" panose="020B0602020204020303" pitchFamily="34" charset="0"/>
              </a:rPr>
              <a:t>differences </a:t>
            </a:r>
            <a:r>
              <a:rPr lang="en-GB" sz="2400" b="1" dirty="0" smtClean="0">
                <a:latin typeface="Futura Md BT" panose="020B0602020204020303" pitchFamily="34" charset="0"/>
              </a:rPr>
              <a:t>in impact of scenarios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b="1" dirty="0" smtClean="0">
                <a:latin typeface="Futura Md BT" panose="020B0602020204020303" pitchFamily="34" charset="0"/>
              </a:rPr>
              <a:t>lack </a:t>
            </a:r>
            <a:r>
              <a:rPr lang="en-GB" sz="2400" b="1" dirty="0">
                <a:latin typeface="Futura Md BT" panose="020B0602020204020303" pitchFamily="34" charset="0"/>
              </a:rPr>
              <a:t>of resolution to </a:t>
            </a:r>
            <a:r>
              <a:rPr lang="en-GB" sz="2400" b="1" dirty="0" smtClean="0">
                <a:latin typeface="Futura Md BT" panose="020B0602020204020303" pitchFamily="34" charset="0"/>
              </a:rPr>
              <a:t>differentiate </a:t>
            </a:r>
            <a:r>
              <a:rPr lang="en-GB" sz="2400" b="1" dirty="0">
                <a:latin typeface="Futura Md BT" panose="020B0602020204020303" pitchFamily="34" charset="0"/>
              </a:rPr>
              <a:t>between </a:t>
            </a:r>
            <a:r>
              <a:rPr lang="en-GB" sz="2400" b="1" dirty="0" smtClean="0">
                <a:latin typeface="Futura Md BT" panose="020B0602020204020303" pitchFamily="34" charset="0"/>
              </a:rPr>
              <a:t>scenarios </a:t>
            </a:r>
            <a:r>
              <a:rPr lang="en-GB" sz="2400" b="1" dirty="0">
                <a:latin typeface="Futura Md BT" panose="020B0602020204020303" pitchFamily="34" charset="0"/>
              </a:rPr>
              <a:t>for the various </a:t>
            </a:r>
            <a:r>
              <a:rPr lang="en-GB" sz="2400" b="1" dirty="0" smtClean="0">
                <a:latin typeface="Futura Md BT" panose="020B0602020204020303" pitchFamily="34" charset="0"/>
              </a:rPr>
              <a:t>sites</a:t>
            </a:r>
          </a:p>
          <a:p>
            <a:pPr lvl="1">
              <a:buFont typeface="Wingdings" pitchFamily="2" charset="2"/>
              <a:buChar char="§"/>
            </a:pPr>
            <a:endParaRPr lang="en-ZA" sz="2400" b="1" dirty="0">
              <a:latin typeface="Futura Md BT" panose="020B0602020204020303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latin typeface="Futura Md BT" panose="020B0602020204020303" pitchFamily="34" charset="0"/>
              </a:rPr>
              <a:t>Water quality state remains generally Good under all scenarios</a:t>
            </a: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latin typeface="Futura Md BT" panose="020B0602020204020303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utura Md BT" panose="020B0602020204020303" pitchFamily="34" charset="0"/>
              </a:rPr>
              <a:t>Little </a:t>
            </a:r>
            <a:r>
              <a:rPr lang="en-GB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Futura Md BT" panose="020B0602020204020303" pitchFamily="34" charset="0"/>
              </a:rPr>
              <a:t>impact is expected under any of the operational scenarios for </a:t>
            </a:r>
            <a:r>
              <a:rPr lang="en-GB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utura Md BT" panose="020B0602020204020303" pitchFamily="34" charset="0"/>
              </a:rPr>
              <a:t>identified non-ecological water quality users</a:t>
            </a: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Futura Md BT" panose="020B0602020204020303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400" b="1" dirty="0">
              <a:latin typeface="Futura Md BT" panose="020B0602020204020303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ZA" sz="2400" b="1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1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32077-F3FA-4D9A-B13B-0D03C25F0098}" type="slidenum"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2800" b="1" dirty="0" smtClean="0">
                <a:solidFill>
                  <a:prstClr val="white"/>
                </a:solidFill>
                <a:latin typeface="Futura Md BT" pitchFamily="34" charset="0"/>
              </a:rPr>
              <a:t>NWRCS INTEGRATED STEPS</a:t>
            </a:r>
            <a:endParaRPr lang="en-ZA" altLang="en-US" sz="28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1123544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-Point Star 6"/>
          <p:cNvSpPr/>
          <p:nvPr/>
        </p:nvSpPr>
        <p:spPr>
          <a:xfrm>
            <a:off x="285750" y="3847843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5875338"/>
            <a:ext cx="8572500" cy="754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7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  Water quality consequences: </a:t>
            </a:r>
          </a:p>
          <a:p>
            <a:pPr algn="ctr" eaLnBrk="1" hangingPunct="1">
              <a:defRPr/>
            </a:pPr>
            <a:r>
              <a:rPr lang="en-ZA" sz="27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Where </a:t>
            </a:r>
            <a:r>
              <a:rPr lang="en-ZA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does it fit in?</a:t>
            </a:r>
            <a:endParaRPr lang="en-GB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285750" y="3058133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6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803682"/>
            <a:ext cx="8791303" cy="560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  <a:latin typeface="Futura Md BT" pitchFamily="34" charset="0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ZA" dirty="0" smtClean="0"/>
              <a:t>Water quality = two broad components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ZA" sz="1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ZA" b="1" u="sng" dirty="0" smtClean="0"/>
              <a:t>Ecological</a:t>
            </a:r>
            <a:r>
              <a:rPr lang="en-ZA" b="1" dirty="0" smtClean="0"/>
              <a:t>, i.e. as part of the EWR or Reserve process. Scenario process + evaluation: standard process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ZA" sz="1600" b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ZA" b="1" u="sng" dirty="0" smtClean="0"/>
              <a:t>Non-ecological</a:t>
            </a:r>
            <a:r>
              <a:rPr lang="en-ZA" b="1" dirty="0" smtClean="0"/>
              <a:t>, i.e. </a:t>
            </a:r>
            <a:r>
              <a:rPr lang="en-ZA" b="1" dirty="0" err="1" smtClean="0">
                <a:solidFill>
                  <a:srgbClr val="FF0000"/>
                </a:solidFill>
              </a:rPr>
              <a:t>UserSpecs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en-ZA" b="1" dirty="0" smtClean="0"/>
              <a:t>(uses </a:t>
            </a:r>
            <a:r>
              <a:rPr lang="en-ZA" b="1" dirty="0"/>
              <a:t>such as irrigation + stock-watering, domestic, recreation, </a:t>
            </a:r>
            <a:r>
              <a:rPr lang="en-ZA" b="1" dirty="0" smtClean="0"/>
              <a:t>industrial). Water quality is incorporated in the consequence assessment as: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ZA" b="1" dirty="0" smtClean="0"/>
          </a:p>
          <a:p>
            <a:pPr marL="1257300" lvl="2" indent="-342900">
              <a:buFont typeface="Wingdings" pitchFamily="2" charset="2"/>
              <a:buChar char="v"/>
            </a:pPr>
            <a:r>
              <a:rPr lang="en-ZA" sz="2200" b="1" dirty="0" smtClean="0"/>
              <a:t>part of ECOLOGICAL consequences</a:t>
            </a:r>
          </a:p>
          <a:p>
            <a:pPr marL="1257300" lvl="2" indent="-342900">
              <a:buFont typeface="Wingdings" pitchFamily="2" charset="2"/>
              <a:buChar char="v"/>
            </a:pPr>
            <a:r>
              <a:rPr lang="en-GB" sz="2200" b="1" dirty="0" smtClean="0"/>
              <a:t>a service </a:t>
            </a:r>
            <a:r>
              <a:rPr lang="en-GB" sz="2200" b="1" dirty="0"/>
              <a:t>identified in ECOSYSTEM </a:t>
            </a:r>
            <a:r>
              <a:rPr lang="en-GB" sz="2200" b="1" dirty="0" smtClean="0"/>
              <a:t>SERVICES</a:t>
            </a:r>
          </a:p>
          <a:p>
            <a:pPr marL="1257300" lvl="2" indent="-342900">
              <a:buFont typeface="Wingdings" pitchFamily="2" charset="2"/>
              <a:buChar char="v"/>
            </a:pPr>
            <a:r>
              <a:rPr lang="en-GB" sz="2200" b="1" dirty="0" smtClean="0"/>
              <a:t>indirectly </a:t>
            </a:r>
            <a:r>
              <a:rPr lang="en-GB" sz="2200" b="1" dirty="0"/>
              <a:t>in the </a:t>
            </a:r>
            <a:r>
              <a:rPr lang="en-GB" sz="2200" b="1" dirty="0" smtClean="0"/>
              <a:t>ECONOMICS </a:t>
            </a:r>
            <a:r>
              <a:rPr lang="en-GB" sz="2200" b="1" dirty="0" err="1" smtClean="0"/>
              <a:t>ito</a:t>
            </a:r>
            <a:r>
              <a:rPr lang="en-GB" sz="2200" b="1" dirty="0" smtClean="0"/>
              <a:t> water treatment costs</a:t>
            </a:r>
          </a:p>
          <a:p>
            <a:pPr marL="1257300" lvl="2" indent="-342900">
              <a:buFont typeface="Wingdings" pitchFamily="2" charset="2"/>
              <a:buChar char="v"/>
            </a:pPr>
            <a:r>
              <a:rPr lang="en-GB" sz="2200" b="1" dirty="0" smtClean="0">
                <a:solidFill>
                  <a:srgbClr val="FF0000"/>
                </a:solidFill>
              </a:rPr>
              <a:t>A 4</a:t>
            </a:r>
            <a:r>
              <a:rPr lang="en-GB" sz="22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200" b="1" dirty="0" smtClean="0">
                <a:solidFill>
                  <a:srgbClr val="FF0000"/>
                </a:solidFill>
              </a:rPr>
              <a:t> component, i.e. direct impact on NON-ECOLOGICAL WATER QUALITY</a:t>
            </a:r>
            <a:r>
              <a:rPr lang="en-GB" sz="2200" b="1" dirty="0"/>
              <a:t>	</a:t>
            </a:r>
            <a:endParaRPr lang="en-ZA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8417" y="134139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  <a:latin typeface="Futura Md BT" pitchFamily="34" charset="0"/>
              </a:rPr>
              <a:t>STEPS 4 - 6: WATER QUALITY</a:t>
            </a:r>
            <a:endParaRPr lang="en-ZA" sz="28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09"/>
            <a:ext cx="8229600" cy="626699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APPROACH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49" y="254000"/>
            <a:ext cx="7572844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84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0500" y="819977"/>
            <a:ext cx="5816600" cy="54401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140590"/>
            <a:ext cx="8812681" cy="1143000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LETABA RIVER: DOWNSTREAM EBENEZER DAM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39" y="1092739"/>
            <a:ext cx="1089660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539388" y="1987358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812822" y="1743810"/>
            <a:ext cx="10743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/>
              <a:t>CS</a:t>
            </a:r>
          </a:p>
          <a:p>
            <a:r>
              <a:rPr lang="en-ZA" b="1" dirty="0" err="1" smtClean="0"/>
              <a:t>Sc</a:t>
            </a:r>
            <a:r>
              <a:rPr lang="en-ZA" b="1" dirty="0" smtClean="0"/>
              <a:t> 5,6</a:t>
            </a:r>
          </a:p>
          <a:p>
            <a:r>
              <a:rPr lang="en-ZA" b="1" dirty="0" smtClean="0"/>
              <a:t>9,10</a:t>
            </a:r>
            <a:endParaRPr lang="en-ZA" b="1" dirty="0"/>
          </a:p>
        </p:txBody>
      </p:sp>
      <p:sp>
        <p:nvSpPr>
          <p:cNvPr id="15" name="Rectangle 14"/>
          <p:cNvSpPr/>
          <p:nvPr/>
        </p:nvSpPr>
        <p:spPr>
          <a:xfrm>
            <a:off x="2859534" y="819977"/>
            <a:ext cx="5187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>
                <a:cs typeface="Arial" pitchFamily="34" charset="0"/>
              </a:rPr>
              <a:t>Site location</a:t>
            </a:r>
          </a:p>
          <a:p>
            <a:r>
              <a:rPr lang="en-ZA" dirty="0" err="1" smtClean="0">
                <a:cs typeface="Arial" pitchFamily="34" charset="0"/>
              </a:rPr>
              <a:t>Letaba</a:t>
            </a:r>
            <a:r>
              <a:rPr lang="en-ZA" dirty="0" smtClean="0">
                <a:cs typeface="Arial" pitchFamily="34" charset="0"/>
              </a:rPr>
              <a:t> River: Downstream Ebenezer to Tzaneen Dam. Reach includes EWR 1 (</a:t>
            </a:r>
            <a:r>
              <a:rPr lang="en-ZA" dirty="0" err="1" smtClean="0">
                <a:cs typeface="Arial" pitchFamily="34" charset="0"/>
              </a:rPr>
              <a:t>Appel</a:t>
            </a:r>
            <a:r>
              <a:rPr lang="en-ZA" dirty="0" smtClean="0">
                <a:cs typeface="Arial" pitchFamily="34" charset="0"/>
              </a:rPr>
              <a:t>)</a:t>
            </a:r>
            <a:endParaRPr lang="en-ZA" dirty="0"/>
          </a:p>
        </p:txBody>
      </p:sp>
      <p:sp>
        <p:nvSpPr>
          <p:cNvPr id="25" name="Oval 24"/>
          <p:cNvSpPr/>
          <p:nvPr/>
        </p:nvSpPr>
        <p:spPr>
          <a:xfrm>
            <a:off x="550547" y="2218188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2859534" y="2540571"/>
            <a:ext cx="4481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b="1" u="sng" dirty="0" smtClean="0"/>
              <a:t>Primary user</a:t>
            </a:r>
          </a:p>
          <a:p>
            <a:r>
              <a:rPr lang="en-ZA" dirty="0" smtClean="0"/>
              <a:t>Forestry + limited agriculture</a:t>
            </a:r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2859534" y="3507478"/>
            <a:ext cx="425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/>
              <a:t>Primary </a:t>
            </a:r>
            <a:r>
              <a:rPr lang="en-ZA" b="1" u="sng" dirty="0" err="1" smtClean="0"/>
              <a:t>wq</a:t>
            </a:r>
            <a:r>
              <a:rPr lang="en-ZA" b="1" u="sng" dirty="0" smtClean="0"/>
              <a:t> driver</a:t>
            </a:r>
          </a:p>
          <a:p>
            <a:r>
              <a:rPr lang="en-ZA" dirty="0" smtClean="0"/>
              <a:t>Nutrients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2859534" y="4461404"/>
            <a:ext cx="481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/>
              <a:t>Current State</a:t>
            </a:r>
          </a:p>
          <a:p>
            <a:r>
              <a:rPr lang="en-ZA" dirty="0" smtClean="0"/>
              <a:t>Good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9534" y="5429155"/>
            <a:ext cx="549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All scenarios slightly worse than CS</a:t>
            </a:r>
          </a:p>
        </p:txBody>
      </p:sp>
    </p:spTree>
    <p:extLst>
      <p:ext uri="{BB962C8B-B14F-4D97-AF65-F5344CB8AC3E}">
        <p14:creationId xmlns:p14="http://schemas.microsoft.com/office/powerpoint/2010/main" xmlns="" val="35227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30499" y="819977"/>
            <a:ext cx="6182180" cy="57332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62" y="134312"/>
            <a:ext cx="8399417" cy="1143000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LETSITELE RIVER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67" y="1134025"/>
            <a:ext cx="1089660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978" y="2334897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/>
              <a:t>CS / </a:t>
            </a:r>
            <a:r>
              <a:rPr lang="en-ZA" b="1" dirty="0" err="1" smtClean="0"/>
              <a:t>Sc</a:t>
            </a:r>
            <a:r>
              <a:rPr lang="en-ZA" b="1" dirty="0" smtClean="0"/>
              <a:t> 9,10</a:t>
            </a:r>
            <a:endParaRPr lang="en-ZA" b="1" dirty="0"/>
          </a:p>
        </p:txBody>
      </p:sp>
      <p:sp>
        <p:nvSpPr>
          <p:cNvPr id="20" name="Oval 19"/>
          <p:cNvSpPr/>
          <p:nvPr/>
        </p:nvSpPr>
        <p:spPr>
          <a:xfrm>
            <a:off x="679867" y="2429700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678726" y="2137314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888978" y="1968035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/>
              <a:t>Sc</a:t>
            </a:r>
            <a:r>
              <a:rPr lang="en-ZA" b="1" dirty="0" smtClean="0"/>
              <a:t> 4,5,6</a:t>
            </a:r>
            <a:endParaRPr lang="en-ZA" b="1" dirty="0"/>
          </a:p>
        </p:txBody>
      </p:sp>
      <p:sp>
        <p:nvSpPr>
          <p:cNvPr id="28" name="Rectangle 27"/>
          <p:cNvSpPr/>
          <p:nvPr/>
        </p:nvSpPr>
        <p:spPr>
          <a:xfrm>
            <a:off x="3060215" y="936985"/>
            <a:ext cx="5494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>
                <a:cs typeface="Arial" pitchFamily="34" charset="0"/>
              </a:rPr>
              <a:t>Site location</a:t>
            </a:r>
          </a:p>
          <a:p>
            <a:r>
              <a:rPr lang="en-ZA" dirty="0" err="1" smtClean="0">
                <a:cs typeface="Arial" pitchFamily="34" charset="0"/>
              </a:rPr>
              <a:t>Letsitele</a:t>
            </a:r>
            <a:r>
              <a:rPr lang="en-ZA" dirty="0" smtClean="0">
                <a:cs typeface="Arial" pitchFamily="34" charset="0"/>
              </a:rPr>
              <a:t> River. Reach includes EWR 2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060215" y="20999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u="sng" dirty="0"/>
              <a:t>Primary user</a:t>
            </a:r>
          </a:p>
          <a:p>
            <a:r>
              <a:rPr lang="en-ZA" dirty="0" smtClean="0"/>
              <a:t>Citrus plantations + irrigation</a:t>
            </a:r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3060215" y="3198151"/>
            <a:ext cx="481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/>
              <a:t>Primary </a:t>
            </a:r>
            <a:r>
              <a:rPr lang="en-ZA" b="1" u="sng" dirty="0" err="1" smtClean="0"/>
              <a:t>wq</a:t>
            </a:r>
            <a:r>
              <a:rPr lang="en-ZA" b="1" u="sng" dirty="0" smtClean="0"/>
              <a:t> driver</a:t>
            </a:r>
          </a:p>
          <a:p>
            <a:r>
              <a:rPr lang="en-ZA" dirty="0" smtClean="0"/>
              <a:t>Nutrients, salts, potential toxics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060215" y="4242595"/>
            <a:ext cx="481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/>
              <a:t>Current State</a:t>
            </a:r>
          </a:p>
          <a:p>
            <a:r>
              <a:rPr lang="en-ZA" dirty="0" smtClean="0"/>
              <a:t>Fair - Moderate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60215" y="5255956"/>
            <a:ext cx="549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Sc9 and 10 same as CS.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Sc4,5,6 slightly better than CS.</a:t>
            </a:r>
          </a:p>
        </p:txBody>
      </p:sp>
    </p:spTree>
    <p:extLst>
      <p:ext uri="{BB962C8B-B14F-4D97-AF65-F5344CB8AC3E}">
        <p14:creationId xmlns:p14="http://schemas.microsoft.com/office/powerpoint/2010/main" xmlns="" val="15222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30500" y="819978"/>
            <a:ext cx="5816600" cy="54506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88" y="140590"/>
            <a:ext cx="8399417" cy="1143000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LETABA RIVER REACH INCLUDING EWR 3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88" y="1092739"/>
            <a:ext cx="1089660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505914" y="2017798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707962" y="1877569"/>
            <a:ext cx="1842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/>
              <a:t>CS / </a:t>
            </a:r>
            <a:r>
              <a:rPr lang="en-ZA" b="1" dirty="0" err="1" smtClean="0"/>
              <a:t>Sc</a:t>
            </a:r>
            <a:r>
              <a:rPr lang="en-ZA" b="1" dirty="0" smtClean="0"/>
              <a:t> 3,5,</a:t>
            </a:r>
          </a:p>
          <a:p>
            <a:r>
              <a:rPr lang="en-ZA" b="1" dirty="0" smtClean="0"/>
              <a:t>6,9,10</a:t>
            </a:r>
            <a:endParaRPr lang="en-ZA" b="1" dirty="0"/>
          </a:p>
        </p:txBody>
      </p:sp>
      <p:sp>
        <p:nvSpPr>
          <p:cNvPr id="26" name="Rectangle 25"/>
          <p:cNvSpPr/>
          <p:nvPr/>
        </p:nvSpPr>
        <p:spPr>
          <a:xfrm>
            <a:off x="2859533" y="887787"/>
            <a:ext cx="5187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>
                <a:cs typeface="Arial" pitchFamily="34" charset="0"/>
              </a:rPr>
              <a:t>Site location</a:t>
            </a:r>
          </a:p>
          <a:p>
            <a:r>
              <a:rPr lang="en-ZA" dirty="0" err="1" smtClean="0">
                <a:cs typeface="Arial" pitchFamily="34" charset="0"/>
              </a:rPr>
              <a:t>Letaba</a:t>
            </a:r>
            <a:r>
              <a:rPr lang="en-ZA" dirty="0" smtClean="0">
                <a:cs typeface="Arial" pitchFamily="34" charset="0"/>
              </a:rPr>
              <a:t> River</a:t>
            </a:r>
            <a:r>
              <a:rPr lang="en-ZA" dirty="0">
                <a:cs typeface="Arial" pitchFamily="34" charset="0"/>
              </a:rPr>
              <a:t>: </a:t>
            </a:r>
            <a:r>
              <a:rPr lang="en-ZA" dirty="0" smtClean="0">
                <a:cs typeface="Arial" pitchFamily="34" charset="0"/>
              </a:rPr>
              <a:t>B81F-00200</a:t>
            </a:r>
            <a:r>
              <a:rPr lang="en-ZA" dirty="0">
                <a:cs typeface="Arial" pitchFamily="34" charset="0"/>
              </a:rPr>
              <a:t>, 00218, </a:t>
            </a:r>
            <a:r>
              <a:rPr lang="en-ZA" dirty="0" smtClean="0">
                <a:cs typeface="Arial" pitchFamily="34" charset="0"/>
              </a:rPr>
              <a:t>00231. Reach includes EWR 3 (</a:t>
            </a:r>
            <a:r>
              <a:rPr lang="en-ZA" dirty="0" err="1" smtClean="0">
                <a:cs typeface="Arial" pitchFamily="34" charset="0"/>
              </a:rPr>
              <a:t>Prieska</a:t>
            </a:r>
            <a:r>
              <a:rPr lang="en-ZA" dirty="0" smtClean="0">
                <a:cs typeface="Arial" pitchFamily="34" charset="0"/>
              </a:rPr>
              <a:t> weir)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963137" y="2576644"/>
            <a:ext cx="40975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smtClean="0"/>
              <a:t>user</a:t>
            </a:r>
          </a:p>
          <a:p>
            <a:r>
              <a:rPr lang="en-ZA" dirty="0"/>
              <a:t>Citrus plantations + irrigation</a:t>
            </a:r>
          </a:p>
          <a:p>
            <a:endParaRPr lang="en-ZA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963137" y="3570330"/>
            <a:ext cx="4427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err="1"/>
              <a:t>wq</a:t>
            </a:r>
            <a:r>
              <a:rPr lang="en-ZA" b="1" u="sng" dirty="0"/>
              <a:t> </a:t>
            </a:r>
            <a:r>
              <a:rPr lang="en-ZA" b="1" u="sng" dirty="0" smtClean="0"/>
              <a:t>driver</a:t>
            </a:r>
          </a:p>
          <a:p>
            <a:r>
              <a:rPr lang="en-ZA" dirty="0"/>
              <a:t>Nutrients, salts, potential toxics</a:t>
            </a:r>
          </a:p>
          <a:p>
            <a:endParaRPr lang="en-ZA" u="sng" dirty="0"/>
          </a:p>
        </p:txBody>
      </p:sp>
      <p:sp>
        <p:nvSpPr>
          <p:cNvPr id="5" name="Rectangle 4"/>
          <p:cNvSpPr/>
          <p:nvPr/>
        </p:nvSpPr>
        <p:spPr>
          <a:xfrm>
            <a:off x="2963137" y="4578266"/>
            <a:ext cx="2512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Current </a:t>
            </a:r>
            <a:r>
              <a:rPr lang="en-ZA" b="1" u="sng" dirty="0" smtClean="0"/>
              <a:t>State</a:t>
            </a:r>
          </a:p>
          <a:p>
            <a:r>
              <a:rPr lang="en-ZA" dirty="0" smtClean="0"/>
              <a:t>Moderate - Good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2963137" y="5439600"/>
            <a:ext cx="549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All scenarios maintain CS</a:t>
            </a:r>
          </a:p>
        </p:txBody>
      </p:sp>
    </p:spTree>
    <p:extLst>
      <p:ext uri="{BB962C8B-B14F-4D97-AF65-F5344CB8AC3E}">
        <p14:creationId xmlns:p14="http://schemas.microsoft.com/office/powerpoint/2010/main" xmlns="" val="10927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30500" y="819978"/>
            <a:ext cx="5816600" cy="54506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88" y="140590"/>
            <a:ext cx="8399417" cy="1143000"/>
          </a:xfrm>
        </p:spPr>
        <p:txBody>
          <a:bodyPr/>
          <a:lstStyle/>
          <a:p>
            <a:r>
              <a:rPr lang="en-ZA" sz="2800" b="1" dirty="0">
                <a:solidFill>
                  <a:schemeClr val="bg1"/>
                </a:solidFill>
                <a:latin typeface="Futura Md BT"/>
              </a:rPr>
              <a:t>LETABA RIVER REACH INCLUDING EWR </a:t>
            </a:r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4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88" y="1092739"/>
            <a:ext cx="1089660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518976" y="1861044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707962" y="2025545"/>
            <a:ext cx="1842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/>
              <a:t>CS / </a:t>
            </a:r>
            <a:r>
              <a:rPr lang="en-ZA" b="1" dirty="0" err="1" smtClean="0"/>
              <a:t>Sc</a:t>
            </a:r>
            <a:r>
              <a:rPr lang="en-ZA" b="1" dirty="0" smtClean="0"/>
              <a:t> 3,5,</a:t>
            </a:r>
          </a:p>
          <a:p>
            <a:r>
              <a:rPr lang="en-ZA" b="1" dirty="0" smtClean="0"/>
              <a:t>6,10</a:t>
            </a:r>
            <a:endParaRPr lang="en-ZA" b="1" dirty="0"/>
          </a:p>
        </p:txBody>
      </p:sp>
      <p:sp>
        <p:nvSpPr>
          <p:cNvPr id="26" name="Rectangle 25"/>
          <p:cNvSpPr/>
          <p:nvPr/>
        </p:nvSpPr>
        <p:spPr>
          <a:xfrm>
            <a:off x="2859533" y="832164"/>
            <a:ext cx="5187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>
                <a:cs typeface="Arial" pitchFamily="34" charset="0"/>
              </a:rPr>
              <a:t>Site location</a:t>
            </a:r>
          </a:p>
          <a:p>
            <a:r>
              <a:rPr lang="en-ZA" dirty="0" err="1" smtClean="0">
                <a:cs typeface="Arial" pitchFamily="34" charset="0"/>
              </a:rPr>
              <a:t>Letaba</a:t>
            </a:r>
            <a:r>
              <a:rPr lang="en-ZA" dirty="0" smtClean="0">
                <a:cs typeface="Arial" pitchFamily="34" charset="0"/>
              </a:rPr>
              <a:t> River</a:t>
            </a:r>
            <a:r>
              <a:rPr lang="en-ZA" dirty="0">
                <a:cs typeface="Arial" pitchFamily="34" charset="0"/>
              </a:rPr>
              <a:t>: </a:t>
            </a:r>
            <a:r>
              <a:rPr lang="en-ZA" dirty="0" smtClean="0">
                <a:cs typeface="Arial" pitchFamily="34" charset="0"/>
              </a:rPr>
              <a:t>B81J-00219. Reach includes EWR 4 (</a:t>
            </a:r>
            <a:r>
              <a:rPr lang="en-ZA" dirty="0" err="1" smtClean="0">
                <a:cs typeface="Arial" pitchFamily="34" charset="0"/>
              </a:rPr>
              <a:t>Letaba</a:t>
            </a:r>
            <a:r>
              <a:rPr lang="en-ZA" dirty="0" smtClean="0">
                <a:cs typeface="Arial" pitchFamily="34" charset="0"/>
              </a:rPr>
              <a:t> Ranch)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859533" y="2147236"/>
            <a:ext cx="3163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smtClean="0"/>
              <a:t>user</a:t>
            </a:r>
          </a:p>
          <a:p>
            <a:r>
              <a:rPr lang="en-ZA" dirty="0" smtClean="0"/>
              <a:t>Settlements; irrigation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2859533" y="3176809"/>
            <a:ext cx="4668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err="1"/>
              <a:t>wq</a:t>
            </a:r>
            <a:r>
              <a:rPr lang="en-ZA" b="1" u="sng" dirty="0"/>
              <a:t> </a:t>
            </a:r>
            <a:r>
              <a:rPr lang="en-ZA" b="1" u="sng" dirty="0" smtClean="0"/>
              <a:t>driver</a:t>
            </a:r>
            <a:endParaRPr lang="en-ZA" b="1" dirty="0" smtClean="0"/>
          </a:p>
          <a:p>
            <a:r>
              <a:rPr lang="en-ZA" dirty="0" smtClean="0"/>
              <a:t>Nutrients, turbidity (from erosion)</a:t>
            </a:r>
            <a:endParaRPr lang="en-ZA" dirty="0"/>
          </a:p>
        </p:txBody>
      </p:sp>
      <p:sp>
        <p:nvSpPr>
          <p:cNvPr id="9" name="Oval 8"/>
          <p:cNvSpPr/>
          <p:nvPr/>
        </p:nvSpPr>
        <p:spPr>
          <a:xfrm>
            <a:off x="505370" y="2126379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707962" y="1685571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/>
              <a:t>Sc</a:t>
            </a:r>
            <a:r>
              <a:rPr lang="en-ZA" b="1" dirty="0" smtClean="0"/>
              <a:t> 9</a:t>
            </a:r>
            <a:endParaRPr lang="en-ZA" b="1" dirty="0"/>
          </a:p>
        </p:txBody>
      </p:sp>
      <p:sp>
        <p:nvSpPr>
          <p:cNvPr id="4" name="Rectangle 3"/>
          <p:cNvSpPr/>
          <p:nvPr/>
        </p:nvSpPr>
        <p:spPr>
          <a:xfrm>
            <a:off x="2859533" y="40693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u="sng" dirty="0" smtClean="0"/>
              <a:t>Current State </a:t>
            </a:r>
          </a:p>
          <a:p>
            <a:r>
              <a:rPr lang="en-ZA" dirty="0" smtClean="0"/>
              <a:t>Moderate - Good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2859533" y="5065606"/>
            <a:ext cx="549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Sc9 slightly better than CS.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All other scenarios maintain CS.</a:t>
            </a:r>
          </a:p>
        </p:txBody>
      </p:sp>
    </p:spTree>
    <p:extLst>
      <p:ext uri="{BB962C8B-B14F-4D97-AF65-F5344CB8AC3E}">
        <p14:creationId xmlns:p14="http://schemas.microsoft.com/office/powerpoint/2010/main" xmlns="" val="409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30500" y="819978"/>
            <a:ext cx="5816600" cy="54506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88" y="140590"/>
            <a:ext cx="8399417" cy="1143000"/>
          </a:xfrm>
        </p:spPr>
        <p:txBody>
          <a:bodyPr/>
          <a:lstStyle/>
          <a:p>
            <a:r>
              <a:rPr lang="en-ZA" sz="2800" b="1" dirty="0" smtClean="0">
                <a:solidFill>
                  <a:schemeClr val="bg1"/>
                </a:solidFill>
                <a:latin typeface="Futura Md BT"/>
              </a:rPr>
              <a:t>KLEIN LETABA RIVER</a:t>
            </a:r>
            <a:endParaRPr lang="en-ZA" sz="2800" b="1" dirty="0">
              <a:solidFill>
                <a:schemeClr val="bg1"/>
              </a:solidFill>
              <a:latin typeface="Futura Md B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88" y="1092739"/>
            <a:ext cx="1089660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505914" y="2017798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677364" y="2232787"/>
            <a:ext cx="1074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err="1" smtClean="0"/>
              <a:t>Sc</a:t>
            </a:r>
            <a:r>
              <a:rPr lang="en-ZA" b="1" dirty="0" smtClean="0"/>
              <a:t> 5,6</a:t>
            </a:r>
          </a:p>
          <a:p>
            <a:r>
              <a:rPr lang="en-ZA" b="1" dirty="0" smtClean="0"/>
              <a:t>9,10</a:t>
            </a:r>
            <a:endParaRPr lang="en-ZA" b="1" dirty="0"/>
          </a:p>
        </p:txBody>
      </p:sp>
      <p:sp>
        <p:nvSpPr>
          <p:cNvPr id="26" name="Rectangle 25"/>
          <p:cNvSpPr/>
          <p:nvPr/>
        </p:nvSpPr>
        <p:spPr>
          <a:xfrm>
            <a:off x="2963137" y="817469"/>
            <a:ext cx="5187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u="sng" dirty="0" smtClean="0">
                <a:cs typeface="Arial" pitchFamily="34" charset="0"/>
              </a:rPr>
              <a:t>Site location</a:t>
            </a:r>
          </a:p>
          <a:p>
            <a:r>
              <a:rPr lang="en-ZA" dirty="0" smtClean="0">
                <a:cs typeface="Arial" pitchFamily="34" charset="0"/>
              </a:rPr>
              <a:t>Klein </a:t>
            </a:r>
            <a:r>
              <a:rPr lang="en-ZA" dirty="0" err="1" smtClean="0">
                <a:cs typeface="Arial" pitchFamily="34" charset="0"/>
              </a:rPr>
              <a:t>Letaba</a:t>
            </a:r>
            <a:r>
              <a:rPr lang="en-ZA" dirty="0" smtClean="0">
                <a:cs typeface="Arial" pitchFamily="34" charset="0"/>
              </a:rPr>
              <a:t> River</a:t>
            </a:r>
            <a:r>
              <a:rPr lang="en-ZA" dirty="0">
                <a:cs typeface="Arial" pitchFamily="34" charset="0"/>
              </a:rPr>
              <a:t>: </a:t>
            </a:r>
            <a:r>
              <a:rPr lang="en-ZA" dirty="0" smtClean="0">
                <a:cs typeface="Arial" pitchFamily="34" charset="0"/>
              </a:rPr>
              <a:t>B82G-00135. Reach includes EWR 5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2963137" y="2112448"/>
            <a:ext cx="48894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smtClean="0"/>
              <a:t>user</a:t>
            </a:r>
          </a:p>
          <a:p>
            <a:r>
              <a:rPr lang="en-ZA" dirty="0" smtClean="0"/>
              <a:t>Settlements; subsistence farming; </a:t>
            </a:r>
          </a:p>
          <a:p>
            <a:r>
              <a:rPr lang="en-ZA" dirty="0" smtClean="0"/>
              <a:t>urban area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2963137" y="3456996"/>
            <a:ext cx="331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u="sng" dirty="0"/>
              <a:t>Primary </a:t>
            </a:r>
            <a:r>
              <a:rPr lang="en-ZA" b="1" u="sng" dirty="0" err="1"/>
              <a:t>wq</a:t>
            </a:r>
            <a:r>
              <a:rPr lang="en-ZA" b="1" u="sng" dirty="0"/>
              <a:t> </a:t>
            </a:r>
            <a:r>
              <a:rPr lang="en-ZA" b="1" u="sng" dirty="0" smtClean="0"/>
              <a:t>driver</a:t>
            </a:r>
          </a:p>
          <a:p>
            <a:r>
              <a:rPr lang="en-ZA" dirty="0" smtClean="0"/>
              <a:t>Nutrients, salt, turbidity</a:t>
            </a:r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518433" y="2255922"/>
            <a:ext cx="171450" cy="171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690525" y="188161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 smtClean="0"/>
              <a:t>CS</a:t>
            </a:r>
            <a:endParaRPr lang="en-ZA" b="1" dirty="0"/>
          </a:p>
        </p:txBody>
      </p:sp>
      <p:sp>
        <p:nvSpPr>
          <p:cNvPr id="3" name="Rectangle 2"/>
          <p:cNvSpPr/>
          <p:nvPr/>
        </p:nvSpPr>
        <p:spPr>
          <a:xfrm>
            <a:off x="2963137" y="44298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u="sng" dirty="0"/>
              <a:t>Current State </a:t>
            </a:r>
          </a:p>
          <a:p>
            <a:r>
              <a:rPr lang="en-ZA" dirty="0"/>
              <a:t>Moderate - Good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3137" y="5295505"/>
            <a:ext cx="567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u="sng" dirty="0" smtClean="0">
                <a:solidFill>
                  <a:srgbClr val="FF0000"/>
                </a:solidFill>
              </a:rPr>
              <a:t>Results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All scenarios slightly worse than CS</a:t>
            </a:r>
          </a:p>
        </p:txBody>
      </p:sp>
    </p:spTree>
    <p:extLst>
      <p:ext uri="{BB962C8B-B14F-4D97-AF65-F5344CB8AC3E}">
        <p14:creationId xmlns:p14="http://schemas.microsoft.com/office/powerpoint/2010/main" xmlns="" val="409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567</Words>
  <Application>Microsoft Office PowerPoint</Application>
  <PresentationFormat>On-screen Show (4:3)</PresentationFormat>
  <Paragraphs>126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APPROACH</vt:lpstr>
      <vt:lpstr>LETABA RIVER: DOWNSTREAM EBENEZER DAM</vt:lpstr>
      <vt:lpstr>LETSITELE RIVER</vt:lpstr>
      <vt:lpstr>LETABA RIVER REACH INCLUDING EWR 3</vt:lpstr>
      <vt:lpstr>LETABA RIVER REACH INCLUDING EWR 4</vt:lpstr>
      <vt:lpstr>KLEIN LETABA RIVER</vt:lpstr>
      <vt:lpstr>LETABA RIVER: KRUGER NATIONAL PARK (EWR 7)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nengovhelar</cp:lastModifiedBy>
  <cp:revision>177</cp:revision>
  <cp:lastPrinted>2013-10-30T08:24:30Z</cp:lastPrinted>
  <dcterms:created xsi:type="dcterms:W3CDTF">2012-08-01T10:33:21Z</dcterms:created>
  <dcterms:modified xsi:type="dcterms:W3CDTF">2014-03-13T07:54:16Z</dcterms:modified>
</cp:coreProperties>
</file>